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61" r:id="rId3"/>
    <p:sldId id="262" r:id="rId4"/>
    <p:sldId id="280" r:id="rId5"/>
    <p:sldId id="263" r:id="rId6"/>
    <p:sldId id="264" r:id="rId7"/>
    <p:sldId id="258" r:id="rId8"/>
    <p:sldId id="271" r:id="rId9"/>
    <p:sldId id="259" r:id="rId10"/>
    <p:sldId id="260" r:id="rId11"/>
    <p:sldId id="266" r:id="rId12"/>
    <p:sldId id="267" r:id="rId13"/>
    <p:sldId id="268" r:id="rId14"/>
    <p:sldId id="273" r:id="rId15"/>
    <p:sldId id="275" r:id="rId16"/>
    <p:sldId id="282" r:id="rId17"/>
    <p:sldId id="277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2" d="100"/>
          <a:sy n="42" d="100"/>
        </p:scale>
        <p:origin x="-112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105E74-BD0B-46FA-9C9A-C1E65DF34312}" type="datetimeFigureOut">
              <a:rPr lang="en-US" smtClean="0"/>
              <a:pPr/>
              <a:t>12/1/2016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B1EE53-97AD-42B8-8D85-5662E825736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CF210-69FB-4DE2-9D47-F3A858BD4589}" type="datetimeFigureOut">
              <a:rPr lang="en-US" smtClean="0"/>
              <a:pPr/>
              <a:t>12/1/2016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D6451-FD12-4E76-8039-9F00CBC54BA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CF210-69FB-4DE2-9D47-F3A858BD4589}" type="datetimeFigureOut">
              <a:rPr lang="en-US" smtClean="0"/>
              <a:pPr/>
              <a:t>12/1/2016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D6451-FD12-4E76-8039-9F00CBC54BA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CF210-69FB-4DE2-9D47-F3A858BD4589}" type="datetimeFigureOut">
              <a:rPr lang="en-US" smtClean="0"/>
              <a:pPr/>
              <a:t>12/1/2016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D6451-FD12-4E76-8039-9F00CBC54BA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CF210-69FB-4DE2-9D47-F3A858BD4589}" type="datetimeFigureOut">
              <a:rPr lang="en-US" smtClean="0"/>
              <a:pPr/>
              <a:t>12/1/2016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D6451-FD12-4E76-8039-9F00CBC54BA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CF210-69FB-4DE2-9D47-F3A858BD4589}" type="datetimeFigureOut">
              <a:rPr lang="en-US" smtClean="0"/>
              <a:pPr/>
              <a:t>12/1/2016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D6451-FD12-4E76-8039-9F00CBC54BA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CF210-69FB-4DE2-9D47-F3A858BD4589}" type="datetimeFigureOut">
              <a:rPr lang="en-US" smtClean="0"/>
              <a:pPr/>
              <a:t>12/1/2016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D6451-FD12-4E76-8039-9F00CBC54BA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CF210-69FB-4DE2-9D47-F3A858BD4589}" type="datetimeFigureOut">
              <a:rPr lang="en-US" smtClean="0"/>
              <a:pPr/>
              <a:t>12/1/2016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D6451-FD12-4E76-8039-9F00CBC54BA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CF210-69FB-4DE2-9D47-F3A858BD4589}" type="datetimeFigureOut">
              <a:rPr lang="en-US" smtClean="0"/>
              <a:pPr/>
              <a:t>12/1/2016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D6451-FD12-4E76-8039-9F00CBC54BA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CF210-69FB-4DE2-9D47-F3A858BD4589}" type="datetimeFigureOut">
              <a:rPr lang="en-US" smtClean="0"/>
              <a:pPr/>
              <a:t>12/1/2016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D6451-FD12-4E76-8039-9F00CBC54BA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CF210-69FB-4DE2-9D47-F3A858BD4589}" type="datetimeFigureOut">
              <a:rPr lang="en-US" smtClean="0"/>
              <a:pPr/>
              <a:t>12/1/2016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D6451-FD12-4E76-8039-9F00CBC54BA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CF210-69FB-4DE2-9D47-F3A858BD4589}" type="datetimeFigureOut">
              <a:rPr lang="en-US" smtClean="0"/>
              <a:pPr/>
              <a:t>12/1/2016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D6451-FD12-4E76-8039-9F00CBC54BA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70C0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ECF210-69FB-4DE2-9D47-F3A858BD4589}" type="datetimeFigureOut">
              <a:rPr lang="en-US" smtClean="0"/>
              <a:pPr/>
              <a:t>12/1/2016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5D6451-FD12-4E76-8039-9F00CBC54BA7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Orientation for class XI Physics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4414" y="928670"/>
            <a:ext cx="7643866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So the initial days of class XI orientation will be given on the following concepts:</a:t>
            </a:r>
          </a:p>
          <a:p>
            <a:r>
              <a:rPr lang="en-US" sz="4400" dirty="0" smtClean="0"/>
              <a:t>Vector addition/ subtraction</a:t>
            </a:r>
          </a:p>
          <a:p>
            <a:r>
              <a:rPr lang="en-US" sz="4400" dirty="0" smtClean="0"/>
              <a:t>Scalar and vector multiplication,</a:t>
            </a:r>
          </a:p>
          <a:p>
            <a:r>
              <a:rPr lang="en-US" sz="4400" dirty="0" smtClean="0"/>
              <a:t>Differential and integral calculus.  This will help the students to understand the concepts well.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28662" y="928670"/>
            <a:ext cx="742955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57158" y="714356"/>
          <a:ext cx="8358246" cy="53911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79123"/>
                <a:gridCol w="4179123"/>
              </a:tblGrid>
              <a:tr h="544165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Class X</a:t>
                      </a:r>
                      <a:endParaRPr lang="en-IN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Class</a:t>
                      </a:r>
                      <a:r>
                        <a:rPr lang="en-US" sz="2800" baseline="0" dirty="0" smtClean="0"/>
                        <a:t> XI</a:t>
                      </a:r>
                      <a:endParaRPr lang="en-IN" sz="2800" dirty="0"/>
                    </a:p>
                  </a:txBody>
                  <a:tcPr/>
                </a:tc>
              </a:tr>
              <a:tr h="3043279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In class X most of the time the evaluation is based on remembering, understanding and application type questions. The </a:t>
                      </a:r>
                      <a:r>
                        <a:rPr lang="en-US" sz="2800" dirty="0" err="1" smtClean="0"/>
                        <a:t>numericals</a:t>
                      </a:r>
                      <a:r>
                        <a:rPr lang="en-US" sz="2800" dirty="0" smtClean="0"/>
                        <a:t> are very less.</a:t>
                      </a:r>
                      <a:endParaRPr lang="en-IN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In class XI</a:t>
                      </a:r>
                      <a:r>
                        <a:rPr lang="en-US" sz="2800" baseline="0" dirty="0" smtClean="0"/>
                        <a:t> &amp; XII</a:t>
                      </a:r>
                      <a:r>
                        <a:rPr lang="en-US" sz="2800" dirty="0" smtClean="0"/>
                        <a:t> unless a sustained effort is made to solve all the </a:t>
                      </a:r>
                      <a:r>
                        <a:rPr lang="en-US" sz="2800" dirty="0" err="1" smtClean="0"/>
                        <a:t>numericals</a:t>
                      </a:r>
                      <a:r>
                        <a:rPr lang="en-US" sz="2800" dirty="0" smtClean="0"/>
                        <a:t>, answering the </a:t>
                      </a:r>
                      <a:r>
                        <a:rPr lang="en-US" sz="2800" dirty="0" err="1" smtClean="0"/>
                        <a:t>numericals</a:t>
                      </a:r>
                      <a:r>
                        <a:rPr lang="en-US" sz="2800" dirty="0" smtClean="0"/>
                        <a:t> may be difficult. Certain concepts need regular revision to comprehend in a better way.  </a:t>
                      </a:r>
                      <a:endParaRPr lang="en-IN" sz="2800" dirty="0"/>
                    </a:p>
                  </a:txBody>
                  <a:tcPr/>
                </a:tc>
              </a:tr>
              <a:tr h="1341778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Rote learning may not give you a good result.</a:t>
                      </a:r>
                      <a:endParaRPr lang="en-IN" sz="2800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28662" y="928670"/>
            <a:ext cx="742955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57158" y="714356"/>
          <a:ext cx="8358246" cy="49644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79123"/>
                <a:gridCol w="4179123"/>
              </a:tblGrid>
              <a:tr h="544165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Class X</a:t>
                      </a:r>
                      <a:endParaRPr lang="en-IN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Class</a:t>
                      </a:r>
                      <a:r>
                        <a:rPr lang="en-US" sz="2800" baseline="0" dirty="0" smtClean="0"/>
                        <a:t> XI</a:t>
                      </a:r>
                      <a:endParaRPr lang="en-IN" sz="2800" dirty="0"/>
                    </a:p>
                  </a:txBody>
                  <a:tcPr/>
                </a:tc>
              </a:tr>
              <a:tr h="3043279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The course</a:t>
                      </a:r>
                      <a:r>
                        <a:rPr lang="en-US" sz="2800" baseline="0" dirty="0" smtClean="0"/>
                        <a:t> content of science is very less.</a:t>
                      </a:r>
                      <a:endParaRPr lang="en-IN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The course content</a:t>
                      </a:r>
                      <a:r>
                        <a:rPr lang="en-US" sz="2800" baseline="0" dirty="0" smtClean="0"/>
                        <a:t> is very vast. What you have studied as a single subject is now divided into individual subjects as Physics/ chemistry/ Biology. </a:t>
                      </a:r>
                      <a:endParaRPr lang="en-IN" sz="2800" dirty="0"/>
                    </a:p>
                  </a:txBody>
                  <a:tcPr/>
                </a:tc>
              </a:tr>
              <a:tr h="1341778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Each</a:t>
                      </a:r>
                      <a:r>
                        <a:rPr lang="en-US" sz="2800" baseline="0" dirty="0" smtClean="0"/>
                        <a:t> subject has two volumes of text book</a:t>
                      </a:r>
                      <a:endParaRPr lang="en-US" sz="2800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28662" y="928670"/>
            <a:ext cx="742955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57158" y="714356"/>
          <a:ext cx="8358246" cy="49590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79123"/>
                <a:gridCol w="4179123"/>
              </a:tblGrid>
              <a:tr h="544165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Class X</a:t>
                      </a:r>
                      <a:endParaRPr lang="en-IN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Class</a:t>
                      </a:r>
                      <a:r>
                        <a:rPr lang="en-US" sz="2800" baseline="0" dirty="0" smtClean="0"/>
                        <a:t> XI</a:t>
                      </a:r>
                      <a:endParaRPr lang="en-IN" sz="2800" dirty="0"/>
                    </a:p>
                  </a:txBody>
                  <a:tcPr/>
                </a:tc>
              </a:tr>
              <a:tr h="3043279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The syllabus</a:t>
                      </a:r>
                      <a:r>
                        <a:rPr lang="en-US" sz="2800" baseline="0" dirty="0" smtClean="0"/>
                        <a:t> is divided into two terms and you need to study only 50% of the syllabus for each term. </a:t>
                      </a:r>
                      <a:endParaRPr lang="en-IN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The evaluation is</a:t>
                      </a:r>
                      <a:r>
                        <a:rPr lang="en-US" sz="2800" baseline="0" dirty="0" smtClean="0"/>
                        <a:t> spread throughout the year with an annual exam. The entire course is evaluated in the annual exam.</a:t>
                      </a:r>
                      <a:endParaRPr lang="en-IN" sz="2800" dirty="0"/>
                    </a:p>
                  </a:txBody>
                  <a:tcPr/>
                </a:tc>
              </a:tr>
              <a:tr h="1341778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aseline="0" dirty="0" smtClean="0"/>
                        <a:t>Remembering type 10%                  Application type 30%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aseline="0" dirty="0" smtClean="0"/>
                        <a:t>Understanding type 30%                 HOTS 14%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aseline="0" dirty="0" smtClean="0"/>
                        <a:t>Evaluation type 16%</a:t>
                      </a:r>
                      <a:endParaRPr lang="en-US" sz="2800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4414" y="1142984"/>
            <a:ext cx="671517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IN" sz="3600" dirty="0" smtClean="0"/>
              <a:t>Question paper pattern for SA1 and Annual exam is same as that of 12</a:t>
            </a:r>
            <a:r>
              <a:rPr lang="en-IN" sz="3600" baseline="30000" dirty="0" smtClean="0"/>
              <a:t>th</a:t>
            </a:r>
            <a:r>
              <a:rPr lang="en-IN" sz="3600" dirty="0" smtClean="0"/>
              <a:t> board paper </a:t>
            </a:r>
          </a:p>
          <a:p>
            <a:pPr algn="just"/>
            <a:r>
              <a:rPr lang="en-IN" sz="3600" dirty="0" smtClean="0"/>
              <a:t>  5(VSAQ)  x 1 Mark   =    5 Marks</a:t>
            </a:r>
          </a:p>
          <a:p>
            <a:pPr algn="just"/>
            <a:r>
              <a:rPr lang="en-IN" sz="3600" dirty="0" smtClean="0"/>
              <a:t>  5(SAQ I)   x 2 Marks = 10 Marks</a:t>
            </a:r>
          </a:p>
          <a:p>
            <a:pPr algn="just"/>
            <a:r>
              <a:rPr lang="en-IN" sz="3600" dirty="0" smtClean="0"/>
              <a:t> 12(SAQ II) x 3 Marks = 36 Marks</a:t>
            </a:r>
          </a:p>
          <a:p>
            <a:pPr algn="just"/>
            <a:r>
              <a:rPr lang="en-IN" sz="3600" dirty="0" smtClean="0"/>
              <a:t>    1(VBQ)   x 4 Marks =    4 Marks</a:t>
            </a:r>
          </a:p>
          <a:p>
            <a:pPr algn="just"/>
            <a:r>
              <a:rPr lang="en-IN" sz="3600" dirty="0" smtClean="0"/>
              <a:t>    3(LAQ)    x 5Marks  = 15 Marks</a:t>
            </a:r>
          </a:p>
          <a:p>
            <a:pPr algn="just"/>
            <a:r>
              <a:rPr lang="en-IN" sz="3600" dirty="0" smtClean="0"/>
              <a:t>                       Total       = 70 Marks  </a:t>
            </a:r>
            <a:endParaRPr lang="en-IN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4414" y="1142984"/>
            <a:ext cx="6715172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IN" sz="3200" dirty="0" smtClean="0"/>
              <a:t>Text book &amp; Reference Books:</a:t>
            </a:r>
          </a:p>
          <a:p>
            <a:pPr marL="742950" indent="-742950"/>
            <a:r>
              <a:rPr lang="en-IN" sz="3200" dirty="0" smtClean="0"/>
              <a:t>1.   NCERT Text Book –Physics                                     Part I &amp; 2</a:t>
            </a:r>
          </a:p>
          <a:p>
            <a:pPr marL="742950" indent="-742950"/>
            <a:r>
              <a:rPr lang="en-IN" sz="3200" dirty="0" smtClean="0"/>
              <a:t>2.   New simplified physics by</a:t>
            </a:r>
          </a:p>
          <a:p>
            <a:pPr marL="742950" indent="-742950"/>
            <a:r>
              <a:rPr lang="en-IN" sz="3200" dirty="0" smtClean="0"/>
              <a:t>   S.L. </a:t>
            </a:r>
            <a:r>
              <a:rPr lang="en-IN" sz="3200" dirty="0" err="1" smtClean="0"/>
              <a:t>Arora</a:t>
            </a:r>
            <a:r>
              <a:rPr lang="en-IN" sz="3200" dirty="0" smtClean="0"/>
              <a:t> (2 volumes for XI class)</a:t>
            </a:r>
          </a:p>
          <a:p>
            <a:r>
              <a:rPr lang="en-IN" sz="3200" dirty="0" smtClean="0"/>
              <a:t>3.  Concepts of physics- </a:t>
            </a:r>
            <a:r>
              <a:rPr lang="en-IN" sz="3200" dirty="0" err="1" smtClean="0"/>
              <a:t>H.C.Verma</a:t>
            </a:r>
            <a:endParaRPr lang="en-IN" sz="3200" dirty="0" smtClean="0"/>
          </a:p>
          <a:p>
            <a:pPr marL="742950" indent="-742950"/>
            <a:r>
              <a:rPr lang="en-IN" sz="3200" dirty="0" smtClean="0"/>
              <a:t>4.  Comprehensive physics </a:t>
            </a:r>
          </a:p>
          <a:p>
            <a:pPr marL="742950" indent="-742950"/>
            <a:r>
              <a:rPr lang="en-IN" sz="3200" dirty="0" smtClean="0"/>
              <a:t>       Part 1 and 2</a:t>
            </a:r>
          </a:p>
          <a:p>
            <a:pPr marL="742950" indent="-742950"/>
            <a:r>
              <a:rPr lang="en-IN" sz="3200" dirty="0" smtClean="0"/>
              <a:t>5.  Physics for competition </a:t>
            </a:r>
            <a:r>
              <a:rPr lang="en-IN" sz="3200" dirty="0" err="1" smtClean="0"/>
              <a:t>vol</a:t>
            </a:r>
            <a:r>
              <a:rPr lang="en-IN" sz="3200" dirty="0" smtClean="0"/>
              <a:t> 1 &amp;2 (</a:t>
            </a:r>
            <a:r>
              <a:rPr lang="en-IN" sz="3200" dirty="0" err="1" smtClean="0"/>
              <a:t>Batilal</a:t>
            </a:r>
            <a:r>
              <a:rPr lang="en-IN" sz="3200" dirty="0" smtClean="0"/>
              <a:t>)  </a:t>
            </a:r>
            <a:endParaRPr lang="en-IN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4414" y="1142984"/>
            <a:ext cx="671517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3200" dirty="0" smtClean="0"/>
              <a:t>Competitive Exams</a:t>
            </a:r>
          </a:p>
          <a:p>
            <a:pPr algn="just"/>
            <a:r>
              <a:rPr lang="en-IN" sz="3200" dirty="0" smtClean="0"/>
              <a:t>The following prestigious competitive exams are meant for the students of senior secondary level </a:t>
            </a:r>
          </a:p>
          <a:p>
            <a:pPr algn="just"/>
            <a:r>
              <a:rPr lang="en-IN" sz="3200" dirty="0" smtClean="0"/>
              <a:t>   1.  NSEP/C/B/A – IAPT</a:t>
            </a:r>
          </a:p>
          <a:p>
            <a:pPr algn="just"/>
            <a:r>
              <a:rPr lang="en-IN" sz="3200" dirty="0" smtClean="0"/>
              <a:t>   2.  PRL scholarship</a:t>
            </a:r>
          </a:p>
          <a:p>
            <a:pPr algn="just"/>
            <a:r>
              <a:rPr lang="en-IN" sz="3200" dirty="0" smtClean="0"/>
              <a:t>   3.  KVPY</a:t>
            </a:r>
          </a:p>
          <a:p>
            <a:pPr algn="just"/>
            <a:r>
              <a:rPr lang="en-IN" sz="3200" dirty="0" smtClean="0"/>
              <a:t>    </a:t>
            </a:r>
          </a:p>
          <a:p>
            <a:pPr algn="just"/>
            <a:r>
              <a:rPr lang="en-IN" sz="3200" dirty="0" smtClean="0"/>
              <a:t>     </a:t>
            </a:r>
            <a:endParaRPr lang="en-IN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4414" y="2435644"/>
            <a:ext cx="671517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3600" dirty="0" smtClean="0"/>
              <a:t>Presentation By</a:t>
            </a:r>
          </a:p>
          <a:p>
            <a:pPr algn="ctr"/>
            <a:r>
              <a:rPr lang="en-IN" sz="3600" dirty="0" smtClean="0"/>
              <a:t>Mr. </a:t>
            </a:r>
            <a:r>
              <a:rPr lang="en-IN" sz="3600" dirty="0" err="1" smtClean="0"/>
              <a:t>Shunmugasundaram</a:t>
            </a:r>
            <a:endParaRPr lang="en-IN" sz="3600" dirty="0" smtClean="0"/>
          </a:p>
          <a:p>
            <a:pPr algn="ctr"/>
            <a:r>
              <a:rPr lang="en-IN" sz="3600" dirty="0" smtClean="0"/>
              <a:t>Mrs. T. </a:t>
            </a:r>
            <a:r>
              <a:rPr lang="en-IN" sz="3600" dirty="0" err="1" smtClean="0"/>
              <a:t>Jothilakshmi</a:t>
            </a:r>
            <a:endParaRPr lang="en-IN" sz="3600" dirty="0" smtClean="0"/>
          </a:p>
          <a:p>
            <a:pPr algn="ctr"/>
            <a:endParaRPr lang="en-IN" sz="3600" dirty="0" smtClean="0"/>
          </a:p>
          <a:p>
            <a:pPr algn="ctr"/>
            <a:r>
              <a:rPr lang="en-IN" sz="3600" dirty="0" smtClean="0"/>
              <a:t>Thank you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2844" y="214290"/>
            <a:ext cx="8786874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The topics that are covered in class XI</a:t>
            </a:r>
          </a:p>
          <a:p>
            <a:pPr algn="ctr"/>
            <a:endParaRPr lang="en-IN" dirty="0"/>
          </a:p>
        </p:txBody>
      </p:sp>
      <p:sp>
        <p:nvSpPr>
          <p:cNvPr id="3" name="TextBox 2"/>
          <p:cNvSpPr txBox="1"/>
          <p:nvPr/>
        </p:nvSpPr>
        <p:spPr>
          <a:xfrm>
            <a:off x="1500166" y="1405015"/>
            <a:ext cx="685804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Volume I</a:t>
            </a:r>
          </a:p>
          <a:p>
            <a:r>
              <a:rPr lang="en-US" sz="3600" dirty="0" smtClean="0"/>
              <a:t>1. Units and Dimensions</a:t>
            </a:r>
          </a:p>
          <a:p>
            <a:r>
              <a:rPr lang="en-US" sz="3600" dirty="0" smtClean="0"/>
              <a:t>2. One dimensional motion</a:t>
            </a:r>
          </a:p>
          <a:p>
            <a:r>
              <a:rPr lang="en-US" sz="3600" dirty="0" smtClean="0"/>
              <a:t>3. Two dimensional motion</a:t>
            </a:r>
          </a:p>
          <a:p>
            <a:r>
              <a:rPr lang="en-US" sz="3600" dirty="0" smtClean="0"/>
              <a:t>4. Laws of motion </a:t>
            </a:r>
          </a:p>
          <a:p>
            <a:r>
              <a:rPr lang="en-US" sz="3600" dirty="0" smtClean="0"/>
              <a:t>5. Work, energy and power</a:t>
            </a:r>
          </a:p>
          <a:p>
            <a:r>
              <a:rPr lang="en-US" sz="3600" dirty="0" smtClean="0"/>
              <a:t>6. Rotational motion</a:t>
            </a:r>
          </a:p>
          <a:p>
            <a:r>
              <a:rPr lang="en-US" sz="3600" dirty="0" smtClean="0"/>
              <a:t>7. Gravitation</a:t>
            </a:r>
            <a:endParaRPr lang="en-IN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00100" y="785794"/>
            <a:ext cx="757242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Volume II</a:t>
            </a:r>
          </a:p>
          <a:p>
            <a:r>
              <a:rPr lang="en-US" sz="4000" dirty="0" smtClean="0"/>
              <a:t>8. Properties of matter (solids and fluids)</a:t>
            </a:r>
          </a:p>
          <a:p>
            <a:r>
              <a:rPr lang="en-US" sz="4000" dirty="0" smtClean="0"/>
              <a:t>9. Thermal properties of matter</a:t>
            </a:r>
          </a:p>
          <a:p>
            <a:r>
              <a:rPr lang="en-US" sz="4000" dirty="0" smtClean="0"/>
              <a:t>10. Kinetic theory of gases</a:t>
            </a:r>
          </a:p>
          <a:p>
            <a:r>
              <a:rPr lang="en-US" sz="4000" dirty="0" smtClean="0"/>
              <a:t>11. Thermodynamics</a:t>
            </a:r>
          </a:p>
          <a:p>
            <a:r>
              <a:rPr lang="en-US" sz="4000" dirty="0" smtClean="0"/>
              <a:t>12. Oscillations &amp; Wave motion</a:t>
            </a:r>
            <a:endParaRPr lang="en-IN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2844" y="214291"/>
            <a:ext cx="8786874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The topics that are covered in class XII</a:t>
            </a:r>
          </a:p>
          <a:p>
            <a:pPr algn="ctr"/>
            <a:endParaRPr lang="en-IN" dirty="0"/>
          </a:p>
        </p:txBody>
      </p:sp>
      <p:sp>
        <p:nvSpPr>
          <p:cNvPr id="3" name="TextBox 2"/>
          <p:cNvSpPr txBox="1"/>
          <p:nvPr/>
        </p:nvSpPr>
        <p:spPr>
          <a:xfrm>
            <a:off x="714348" y="928671"/>
            <a:ext cx="8072494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Volume I &amp; II (</a:t>
            </a:r>
            <a:r>
              <a:rPr lang="en-US" sz="2800" dirty="0" err="1" smtClean="0"/>
              <a:t>Unitwise</a:t>
            </a:r>
            <a:r>
              <a:rPr lang="en-US" sz="2800" dirty="0" smtClean="0"/>
              <a:t>)</a:t>
            </a:r>
          </a:p>
          <a:p>
            <a:r>
              <a:rPr lang="en-US" sz="2800" dirty="0" smtClean="0"/>
              <a:t>1.   Electrostatics</a:t>
            </a:r>
          </a:p>
          <a:p>
            <a:r>
              <a:rPr lang="en-US" sz="2800" dirty="0" smtClean="0"/>
              <a:t>2.   Current electricity</a:t>
            </a:r>
          </a:p>
          <a:p>
            <a:r>
              <a:rPr lang="en-US" sz="2800" dirty="0" smtClean="0"/>
              <a:t>3.   Magnetic effect of electric current &amp; magnetism</a:t>
            </a:r>
          </a:p>
          <a:p>
            <a:r>
              <a:rPr lang="en-US" sz="2800" dirty="0" smtClean="0"/>
              <a:t>4.   EMI &amp; Alternating current</a:t>
            </a:r>
          </a:p>
          <a:p>
            <a:r>
              <a:rPr lang="en-US" sz="2800" dirty="0" smtClean="0"/>
              <a:t>5.   Electromagnetic waves</a:t>
            </a:r>
          </a:p>
          <a:p>
            <a:r>
              <a:rPr lang="en-US" sz="2800" dirty="0" smtClean="0"/>
              <a:t>6.   Optics</a:t>
            </a:r>
          </a:p>
          <a:p>
            <a:r>
              <a:rPr lang="en-US" sz="2800" dirty="0" smtClean="0"/>
              <a:t>7.   Dual Nature of light</a:t>
            </a:r>
          </a:p>
          <a:p>
            <a:r>
              <a:rPr lang="en-US" sz="2800" dirty="0" smtClean="0"/>
              <a:t>8.   Atoms &amp; Nuclei</a:t>
            </a:r>
          </a:p>
          <a:p>
            <a:r>
              <a:rPr lang="en-US" sz="2800" dirty="0" smtClean="0"/>
              <a:t>9.   Electronic </a:t>
            </a:r>
            <a:r>
              <a:rPr lang="en-US" sz="2800" dirty="0" err="1" smtClean="0"/>
              <a:t>Devies</a:t>
            </a:r>
            <a:endParaRPr lang="en-US" sz="2800" dirty="0" smtClean="0"/>
          </a:p>
          <a:p>
            <a:r>
              <a:rPr lang="en-US" sz="2800" dirty="0" smtClean="0"/>
              <a:t>10. Communication system</a:t>
            </a:r>
            <a:endParaRPr lang="en-IN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034" y="1883340"/>
            <a:ext cx="8143932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In terms of evaluation,</a:t>
            </a:r>
          </a:p>
          <a:p>
            <a:r>
              <a:rPr lang="en-US" sz="3200" dirty="0" smtClean="0"/>
              <a:t>The theory part carries a </a:t>
            </a:r>
            <a:r>
              <a:rPr lang="en-US" sz="3200" dirty="0" err="1" smtClean="0"/>
              <a:t>weightage</a:t>
            </a:r>
            <a:r>
              <a:rPr lang="en-US" sz="3200" dirty="0" smtClean="0"/>
              <a:t> of 70 marks</a:t>
            </a:r>
          </a:p>
          <a:p>
            <a:r>
              <a:rPr lang="en-US" sz="3200" dirty="0" smtClean="0"/>
              <a:t>The practical part carries a </a:t>
            </a:r>
            <a:r>
              <a:rPr lang="en-US" sz="3200" dirty="0" err="1" smtClean="0"/>
              <a:t>weightage</a:t>
            </a:r>
            <a:r>
              <a:rPr lang="en-US" sz="3200" dirty="0" smtClean="0"/>
              <a:t> of 30 marks</a:t>
            </a:r>
          </a:p>
          <a:p>
            <a:endParaRPr lang="en-US" sz="3200" dirty="0" smtClean="0"/>
          </a:p>
          <a:p>
            <a:endParaRPr lang="en-IN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1714480" y="4286256"/>
          <a:ext cx="6096000" cy="152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/>
                        <a:t>Theory</a:t>
                      </a:r>
                      <a:endParaRPr lang="en-IN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/>
                        <a:t>70</a:t>
                      </a:r>
                      <a:endParaRPr lang="en-IN" sz="4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/>
                        <a:t>Practical</a:t>
                      </a:r>
                      <a:endParaRPr lang="en-IN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/>
                        <a:t>30</a:t>
                      </a:r>
                      <a:endParaRPr lang="en-IN" sz="4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00100" y="1928802"/>
            <a:ext cx="7429552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The practical again has 4 parts</a:t>
            </a:r>
          </a:p>
          <a:p>
            <a:pPr marL="342900" indent="-342900">
              <a:buAutoNum type="arabicPeriod"/>
            </a:pPr>
            <a:r>
              <a:rPr lang="en-US" sz="3600" dirty="0" smtClean="0"/>
              <a:t>Experiment </a:t>
            </a:r>
          </a:p>
          <a:p>
            <a:pPr marL="342900" indent="-342900">
              <a:buAutoNum type="arabicPeriod"/>
            </a:pPr>
            <a:r>
              <a:rPr lang="en-US" sz="3600" dirty="0" smtClean="0"/>
              <a:t>Activity (demonstration only)</a:t>
            </a:r>
          </a:p>
          <a:p>
            <a:pPr marL="342900" indent="-342900">
              <a:buAutoNum type="arabicPeriod"/>
            </a:pPr>
            <a:r>
              <a:rPr lang="en-US" sz="3600" dirty="0" smtClean="0"/>
              <a:t>Project</a:t>
            </a:r>
          </a:p>
          <a:p>
            <a:pPr marL="342900" indent="-342900">
              <a:buAutoNum type="arabicPeriod"/>
            </a:pPr>
            <a:r>
              <a:rPr lang="en-US" sz="3600" dirty="0" smtClean="0"/>
              <a:t>Viva</a:t>
            </a:r>
          </a:p>
          <a:p>
            <a:pPr marL="342900" indent="-342900"/>
            <a:endParaRPr lang="en-US" sz="2400" dirty="0" smtClean="0"/>
          </a:p>
          <a:p>
            <a:pPr marL="342900" indent="-342900"/>
            <a:r>
              <a:rPr lang="en-US" sz="2400" dirty="0" smtClean="0"/>
              <a:t> </a:t>
            </a:r>
            <a:r>
              <a:rPr lang="en-US" sz="4000" dirty="0" smtClean="0"/>
              <a:t>The evaluation is done at the end of each term.</a:t>
            </a:r>
            <a:r>
              <a:rPr lang="en-US" sz="2400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4414" y="1142984"/>
            <a:ext cx="671517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IN" sz="3600" dirty="0" smtClean="0"/>
              <a:t>Basic concepts of mechanics, gravitation, waves, light, magnetism and electricity  are dealt in secondary level.   But senior secondary curriculum covers almost all the branches of fundamental physics.  </a:t>
            </a:r>
            <a:endParaRPr lang="en-IN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4414" y="1142984"/>
            <a:ext cx="6715172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400" dirty="0" smtClean="0"/>
              <a:t>An inclination towards mathematics, language skills to comprehend scientific terms and a scientific bent of mind are needed to cope the course content.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4414" y="1142984"/>
            <a:ext cx="671517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dirty="0" smtClean="0"/>
              <a:t>Various mathematical tools such as graphical representation, calculus, vectors, logarithm, trigonometry etc. will be used to derive/prove/support various concepts  in physics.  Thorough knowledge in these concepts are required</a:t>
            </a:r>
            <a:endParaRPr lang="en-IN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244</TotalTime>
  <Words>696</Words>
  <Application>Microsoft Office PowerPoint</Application>
  <PresentationFormat>On-screen Show (4:3)</PresentationFormat>
  <Paragraphs>101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Orientation for class XI Physics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Orientation for class XI Physics</dc:title>
  <dc:creator>admin</dc:creator>
  <cp:lastModifiedBy>admin</cp:lastModifiedBy>
  <cp:revision>30</cp:revision>
  <dcterms:created xsi:type="dcterms:W3CDTF">2016-11-16T08:54:54Z</dcterms:created>
  <dcterms:modified xsi:type="dcterms:W3CDTF">2016-12-01T09:51:05Z</dcterms:modified>
</cp:coreProperties>
</file>